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75" r:id="rId2"/>
    <p:sldId id="274" r:id="rId3"/>
    <p:sldId id="257" r:id="rId4"/>
    <p:sldId id="261" r:id="rId5"/>
    <p:sldId id="263" r:id="rId6"/>
    <p:sldId id="264" r:id="rId7"/>
    <p:sldId id="265" r:id="rId8"/>
    <p:sldId id="266" r:id="rId9"/>
    <p:sldId id="267" r:id="rId10"/>
    <p:sldId id="269" r:id="rId11"/>
    <p:sldId id="270" r:id="rId12"/>
    <p:sldId id="272" r:id="rId13"/>
    <p:sldId id="271" r:id="rId14"/>
    <p:sldId id="273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246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iany Barboza" userId="eba9f205b43bcc74" providerId="LiveId" clId="{DA452FF3-7727-4DC0-88DC-CB59128E8EE7}"/>
    <pc:docChg chg="undo redo custSel modSld">
      <pc:chgData name="Raiany Barboza" userId="eba9f205b43bcc74" providerId="LiveId" clId="{DA452FF3-7727-4DC0-88DC-CB59128E8EE7}" dt="2022-04-26T16:03:09.155" v="26" actId="1440"/>
      <pc:docMkLst>
        <pc:docMk/>
      </pc:docMkLst>
      <pc:sldChg chg="addSp delSp modSp mod">
        <pc:chgData name="Raiany Barboza" userId="eba9f205b43bcc74" providerId="LiveId" clId="{DA452FF3-7727-4DC0-88DC-CB59128E8EE7}" dt="2022-04-26T16:03:09.155" v="26" actId="1440"/>
        <pc:sldMkLst>
          <pc:docMk/>
          <pc:sldMk cId="3220367294" sldId="275"/>
        </pc:sldMkLst>
        <pc:picChg chg="mod">
          <ac:chgData name="Raiany Barboza" userId="eba9f205b43bcc74" providerId="LiveId" clId="{DA452FF3-7727-4DC0-88DC-CB59128E8EE7}" dt="2022-04-26T16:03:09.155" v="26" actId="1440"/>
          <ac:picMkLst>
            <pc:docMk/>
            <pc:sldMk cId="3220367294" sldId="275"/>
            <ac:picMk id="3" creationId="{CAD450CE-DBFE-4737-A0EA-E54F73642108}"/>
          </ac:picMkLst>
        </pc:picChg>
        <pc:picChg chg="add del">
          <ac:chgData name="Raiany Barboza" userId="eba9f205b43bcc74" providerId="LiveId" clId="{DA452FF3-7727-4DC0-88DC-CB59128E8EE7}" dt="2022-04-26T16:03:01.606" v="20" actId="478"/>
          <ac:picMkLst>
            <pc:docMk/>
            <pc:sldMk cId="3220367294" sldId="275"/>
            <ac:picMk id="5" creationId="{7E5DEE2F-5942-44A0-A496-08FDBC200858}"/>
          </ac:picMkLst>
        </pc:picChg>
        <pc:picChg chg="add mod">
          <ac:chgData name="Raiany Barboza" userId="eba9f205b43bcc74" providerId="LiveId" clId="{DA452FF3-7727-4DC0-88DC-CB59128E8EE7}" dt="2022-04-26T16:03:05.628" v="24" actId="1076"/>
          <ac:picMkLst>
            <pc:docMk/>
            <pc:sldMk cId="3220367294" sldId="275"/>
            <ac:picMk id="7" creationId="{BDD1CC62-270C-40CA-8684-5BCAF0AD9F20}"/>
          </ac:picMkLst>
        </pc:picChg>
      </pc:sldChg>
    </pc:docChg>
  </pc:docChgLst>
</pc:chgInfo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59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418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682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662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17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633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6040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5605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438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634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384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AB45FCF-7447-45AB-A1A5-6254FC092F46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3C7D38B-85B4-49BF-9066-A6F2A39201E6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54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assageirodeprimeira.com/tbt-a-breve-carreira-do-bae-146-no-brasil/#:~:text=O%20jato%20de%20transporte%20regional%20BAe%20146%20teve,a%20designa%C3%A7%C3%A3o%20HS%20146%2C%20em%20agosto%20de%201973.?msclkid=70966b3dc25711ecb54e20a1196c2769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esportes.r7.com/fotos/veja-como-era-o-aviao-que-caiu-com-time-da-chapecoense-29112016?msclkid=c0fed262c25611ec9edd8f9d6d1ed477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rvXiL7xsCWU" TargetMode="External"/><Relationship Id="rId5" Type="http://schemas.openxmlformats.org/officeDocument/2006/relationships/hyperlink" Target="https://www1.folha.uol.com.br/esporte/2016/11/1836627-seis-pessoas-sobreviveram-dizem-autoridades-aeronauticas-colombianas.shtml" TargetMode="External"/><Relationship Id="rId4" Type="http://schemas.openxmlformats.org/officeDocument/2006/relationships/hyperlink" Target="https://www.baesystems.com/en-uk/heritage/british-aerospace-uk?msclkid=4739a70ec25811ec989b7f77cce6aa0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B2A9E-E4CA-419B-BC6E-9C9FFF36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t-BR" sz="5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Bae 146 - Chapecoense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AD450CE-DBFE-4737-A0EA-E54F73642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534" y="2024077"/>
            <a:ext cx="6591029" cy="3943350"/>
          </a:xfrm>
          <a:prstGeom prst="rect">
            <a:avLst/>
          </a:prstGeom>
        </p:spPr>
      </p:pic>
      <p:pic>
        <p:nvPicPr>
          <p:cNvPr id="4" name="Picture 4" descr="Fatec Portas Abertas">
            <a:extLst>
              <a:ext uri="{FF2B5EF4-FFF2-40B4-BE49-F238E27FC236}">
                <a16:creationId xmlns:a16="http://schemas.microsoft.com/office/drawing/2014/main" id="{5B7F729C-3B76-462D-8BF4-C39A07D0B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4586" y="3795726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0091030-D737-41DC-9AC4-A2384D032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4586" y="1912660"/>
            <a:ext cx="2695575" cy="303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672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F380DA0E-A609-4D55-B287-4391E5E8E834}"/>
              </a:ext>
            </a:extLst>
          </p:cNvPr>
          <p:cNvSpPr txBox="1"/>
          <p:nvPr/>
        </p:nvSpPr>
        <p:spPr>
          <a:xfrm>
            <a:off x="6887302" y="3305595"/>
            <a:ext cx="47946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Em </a:t>
            </a:r>
            <a:r>
              <a:rPr lang="pt-BR" sz="2800" dirty="0" err="1"/>
              <a:t>Gemli</a:t>
            </a:r>
            <a:r>
              <a:rPr lang="pt-BR" sz="2800" dirty="0"/>
              <a:t>, a aeronave foi instruída a esperar e pilotos não declaram emergência </a:t>
            </a:r>
            <a:r>
              <a:rPr lang="pt-BR" sz="2800" b="1" u="sng" dirty="0"/>
              <a:t>MAYDAY.</a:t>
            </a:r>
            <a:endParaRPr lang="pt-BR" sz="28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DF09BB3-84FE-45A2-B1B3-8DAAF3C5D385}"/>
              </a:ext>
            </a:extLst>
          </p:cNvPr>
          <p:cNvSpPr txBox="1"/>
          <p:nvPr/>
        </p:nvSpPr>
        <p:spPr>
          <a:xfrm>
            <a:off x="2975475" y="1820868"/>
            <a:ext cx="301466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Quinto Erro</a:t>
            </a:r>
            <a:endParaRPr lang="pt-BR" sz="4500" dirty="0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CE547364-6D4D-4A86-ABBE-B809D735E26C}"/>
              </a:ext>
            </a:extLst>
          </p:cNvPr>
          <p:cNvSpPr/>
          <p:nvPr/>
        </p:nvSpPr>
        <p:spPr>
          <a:xfrm rot="2339496">
            <a:off x="5167533" y="3058030"/>
            <a:ext cx="1626045" cy="531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Picture 4" descr="Fatec Portas Abertas">
            <a:extLst>
              <a:ext uri="{FF2B5EF4-FFF2-40B4-BE49-F238E27FC236}">
                <a16:creationId xmlns:a16="http://schemas.microsoft.com/office/drawing/2014/main" id="{306E9CF1-33C1-4C92-A883-AD05F720C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gifchapeee">
            <a:hlinkClick r:id="" action="ppaction://media"/>
            <a:extLst>
              <a:ext uri="{FF2B5EF4-FFF2-40B4-BE49-F238E27FC236}">
                <a16:creationId xmlns:a16="http://schemas.microsoft.com/office/drawing/2014/main" id="{9AE40A34-5C78-44CB-BE76-4F0F1E7217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90501" y="197998"/>
            <a:ext cx="3673792" cy="2900362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23" name="Seta: para a Esquerda 22">
            <a:extLst>
              <a:ext uri="{FF2B5EF4-FFF2-40B4-BE49-F238E27FC236}">
                <a16:creationId xmlns:a16="http://schemas.microsoft.com/office/drawing/2014/main" id="{F30B386C-B292-4A6F-9204-9D2CDFB1D09E}"/>
              </a:ext>
            </a:extLst>
          </p:cNvPr>
          <p:cNvSpPr/>
          <p:nvPr/>
        </p:nvSpPr>
        <p:spPr>
          <a:xfrm>
            <a:off x="4419339" y="611471"/>
            <a:ext cx="1364321" cy="59347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5E6031E-9311-4C94-80F1-DD3F11BA21A0}"/>
              </a:ext>
            </a:extLst>
          </p:cNvPr>
          <p:cNvSpPr txBox="1"/>
          <p:nvPr/>
        </p:nvSpPr>
        <p:spPr>
          <a:xfrm>
            <a:off x="994501" y="613986"/>
            <a:ext cx="30146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Avião voa por mais </a:t>
            </a:r>
            <a:r>
              <a:rPr lang="pt-BR" sz="2800" b="1" u="sng" dirty="0"/>
              <a:t>81km.</a:t>
            </a:r>
            <a:endParaRPr lang="pt-BR" sz="2800" dirty="0"/>
          </a:p>
        </p:txBody>
      </p:sp>
      <p:sp>
        <p:nvSpPr>
          <p:cNvPr id="29" name="Seta: para a Esquerda 28">
            <a:extLst>
              <a:ext uri="{FF2B5EF4-FFF2-40B4-BE49-F238E27FC236}">
                <a16:creationId xmlns:a16="http://schemas.microsoft.com/office/drawing/2014/main" id="{02156472-6B9E-481C-96E2-ECB0CC93413B}"/>
              </a:ext>
            </a:extLst>
          </p:cNvPr>
          <p:cNvSpPr/>
          <p:nvPr/>
        </p:nvSpPr>
        <p:spPr>
          <a:xfrm rot="16200000">
            <a:off x="959828" y="2276767"/>
            <a:ext cx="1271942" cy="5143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8E1B570-A1E2-4821-9EA4-1A4B67E7BEF6}"/>
              </a:ext>
            </a:extLst>
          </p:cNvPr>
          <p:cNvSpPr txBox="1"/>
          <p:nvPr/>
        </p:nvSpPr>
        <p:spPr>
          <a:xfrm>
            <a:off x="510030" y="3734128"/>
            <a:ext cx="542186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21h52</a:t>
            </a:r>
            <a:r>
              <a:rPr lang="pt-BR" sz="2800" dirty="0"/>
              <a:t> – Pela primeira vez, pilotos solicitam pouso imediato porém não declaram </a:t>
            </a:r>
            <a:r>
              <a:rPr lang="pt-BR" sz="2800" b="1" u="sng" dirty="0"/>
              <a:t>MAYDAY </a:t>
            </a:r>
            <a:r>
              <a:rPr lang="pt-BR" sz="2800" dirty="0"/>
              <a:t> e baixam o trem de pouso.</a:t>
            </a:r>
            <a:endParaRPr lang="pt-BR" sz="2800" b="1" u="sng" dirty="0"/>
          </a:p>
        </p:txBody>
      </p:sp>
    </p:spTree>
    <p:extLst>
      <p:ext uri="{BB962C8B-B14F-4D97-AF65-F5344CB8AC3E}">
        <p14:creationId xmlns:p14="http://schemas.microsoft.com/office/powerpoint/2010/main" val="35995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  <p:bldLst>
      <p:bldP spid="9" grpId="0"/>
      <p:bldP spid="16" grpId="0" animBg="1"/>
      <p:bldP spid="23" grpId="0" animBg="1"/>
      <p:bldP spid="25" grpId="0"/>
      <p:bldP spid="29" grpId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1AAED-BA7C-4370-B8B8-C0709AA08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Sexto Erro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3A142B-EE57-4D20-9328-DE0D97D7D1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</a:t>
            </a:r>
            <a:r>
              <a:rPr lang="pt-BR" sz="2800" b="1" u="sng" dirty="0"/>
              <a:t>22h01</a:t>
            </a:r>
            <a:r>
              <a:rPr lang="pt-BR" sz="2800" dirty="0"/>
              <a:t> – Motor 3 apagou, segundos depois o motor 4 apaga.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Pilotos não comunicam os passageiros para um possível impacto .</a:t>
            </a:r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A040B9-782C-4D4C-8895-D269492241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22h02</a:t>
            </a:r>
            <a:r>
              <a:rPr lang="pt-BR" sz="2800" dirty="0"/>
              <a:t> – Flaps do avião foram comandados para baixo.</a:t>
            </a:r>
            <a:endParaRPr lang="pt-BR" sz="2800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22h05</a:t>
            </a:r>
            <a:r>
              <a:rPr lang="pt-BR" sz="2800" dirty="0"/>
              <a:t> – motor 2 apagou, </a:t>
            </a:r>
            <a:r>
              <a:rPr lang="pt-BR" sz="2800" b="1" u="sng" dirty="0"/>
              <a:t>40 segundos </a:t>
            </a:r>
            <a:r>
              <a:rPr lang="pt-BR" sz="2800" dirty="0"/>
              <a:t>depois o motor 1 apagou.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22h07</a:t>
            </a:r>
            <a:r>
              <a:rPr lang="pt-BR" sz="2800" dirty="0"/>
              <a:t> – Torre perde o radar.</a:t>
            </a:r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E41E2738-01AE-463F-A865-0DA5FC9B0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542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xto">
            <a:hlinkClick r:id="" action="ppaction://media"/>
            <a:extLst>
              <a:ext uri="{FF2B5EF4-FFF2-40B4-BE49-F238E27FC236}">
                <a16:creationId xmlns:a16="http://schemas.microsoft.com/office/drawing/2014/main" id="{291AED54-F48D-4A46-B7CC-7A9F4AD486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0211" y="820578"/>
            <a:ext cx="8360249" cy="469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0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C53499-155B-46F9-8689-90977DC71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 segundos para o impacto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EC3786-7A5D-48A0-892D-2C425EDDFA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</a:t>
            </a:r>
            <a:r>
              <a:rPr lang="pt-BR" sz="2800" dirty="0" err="1"/>
              <a:t>LaMia</a:t>
            </a:r>
            <a:r>
              <a:rPr lang="pt-BR" sz="2800" dirty="0"/>
              <a:t> diz que está na proa 360.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Torre orienta fazer curva a esquerda para a proa 350.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Torre pede a altitude.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</a:t>
            </a:r>
            <a:r>
              <a:rPr lang="pt-BR" sz="2800" dirty="0" err="1"/>
              <a:t>LaMia</a:t>
            </a:r>
            <a:r>
              <a:rPr lang="pt-BR" sz="2800" dirty="0"/>
              <a:t> diz 9 mil pés e falam </a:t>
            </a:r>
            <a:r>
              <a:rPr lang="pt-BR" sz="2800" b="1" u="sng" dirty="0"/>
              <a:t>VECTORS</a:t>
            </a:r>
            <a:r>
              <a:rPr lang="pt-BR" sz="2800" dirty="0"/>
              <a:t> .</a:t>
            </a:r>
            <a:endParaRPr lang="pt-BR" sz="2800" b="1" u="sng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97EEADD-35D5-496A-962E-5E75F7D894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Não há mais tempo, a colisão ocorreu a 14km do aeroporto.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Das 77 pessoas a bordo, apenas 6 sobreviveram.</a:t>
            </a:r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031278A5-37A7-42AF-A805-49DB758F4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205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BD7C262-CAF1-4005-ABD0-99C2BD565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130" y="500062"/>
            <a:ext cx="8183951" cy="55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294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ABFDF46-C198-44EB-B80D-B63F4AC70D8D}"/>
              </a:ext>
            </a:extLst>
          </p:cNvPr>
          <p:cNvSpPr txBox="1"/>
          <p:nvPr/>
        </p:nvSpPr>
        <p:spPr>
          <a:xfrm>
            <a:off x="4982709" y="385762"/>
            <a:ext cx="22265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000" dirty="0"/>
              <a:t>FONTES: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4F1DD25-DE31-4612-BB0B-F0949A2DB902}"/>
              </a:ext>
            </a:extLst>
          </p:cNvPr>
          <p:cNvSpPr txBox="1"/>
          <p:nvPr/>
        </p:nvSpPr>
        <p:spPr>
          <a:xfrm>
            <a:off x="1785936" y="1046202"/>
            <a:ext cx="964406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https://esportes.r7.com/fotos/veja-como-era-o-aviao-que-caiu-com-time-da-chapecoense-29112016?msclkid=c0fed262c25611ec9edd8f9d6d1ed477</a:t>
            </a:r>
            <a:endParaRPr lang="pt-BR" dirty="0"/>
          </a:p>
          <a:p>
            <a:endParaRPr lang="pt-BR" dirty="0"/>
          </a:p>
          <a:p>
            <a:r>
              <a:rPr lang="pt-B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https://passageirodeprimeira.com/tbt-a-breve-carreira-do-bae-146-no-brasil/#:~:text=O%20jato%20de%20transporte%20regional%20BAe%20146%20teve,a%20designa%C3%A7%C3%A3o%20HS%20146%2C%20em%20agosto%20de%201973.?msclkid=70966b3dc25711ecb54e20a1196c2769</a:t>
            </a:r>
            <a:endParaRPr lang="pt-BR" dirty="0"/>
          </a:p>
          <a:p>
            <a:endParaRPr lang="pt-BR" dirty="0"/>
          </a:p>
          <a:p>
            <a:r>
              <a:rPr lang="pt-BR" u="sng" dirty="0"/>
              <a:t>https://agenciabrasil.ebc.com.br/geral/noticia/2017-11/tragedia-com-aviao-da-chape-completa-um-ano-relembre-os-fatos#</a:t>
            </a:r>
          </a:p>
          <a:p>
            <a:endParaRPr lang="pt-BR" dirty="0"/>
          </a:p>
          <a:p>
            <a:r>
              <a:rPr lang="pt-B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https://www.baesystems.com/en-uk/heritage/british-aerospace-uk?msclkid=4739a70ec25811ec989b7f77cce6aa0e</a:t>
            </a:r>
            <a:endParaRPr lang="pt-BR" dirty="0"/>
          </a:p>
          <a:p>
            <a:endParaRPr lang="pt-BR" u="sng" dirty="0"/>
          </a:p>
          <a:p>
            <a:r>
              <a:rPr lang="pt-BR" u="sng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https://www1.folha.uol.com.br/esporte/2016/11/1836627-seis-pessoas-sobreviveram-dizem-autoridades-aeronauticas-colombianas.shtml</a:t>
            </a:r>
            <a:endParaRPr lang="pt-BR" u="sng" dirty="0"/>
          </a:p>
          <a:p>
            <a:endParaRPr lang="pt-BR" u="sng" dirty="0"/>
          </a:p>
          <a:p>
            <a:r>
              <a:rPr lang="pt-BR" u="sng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https://youtu.be/rvXiL7xsCWU</a:t>
            </a:r>
            <a:endParaRPr lang="pt-BR" u="sng" dirty="0"/>
          </a:p>
          <a:p>
            <a:endParaRPr lang="pt-BR" u="sng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6" name="Picture 4" descr="Fatec Portas Abertas">
            <a:extLst>
              <a:ext uri="{FF2B5EF4-FFF2-40B4-BE49-F238E27FC236}">
                <a16:creationId xmlns:a16="http://schemas.microsoft.com/office/drawing/2014/main" id="{19FA2675-FC37-4824-BE69-458FE4A06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1001" y="4000857"/>
            <a:ext cx="3615800" cy="3478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289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D01F8EA-F0CC-4CFC-8FB8-F4C3CDF22B3F}"/>
              </a:ext>
            </a:extLst>
          </p:cNvPr>
          <p:cNvSpPr txBox="1"/>
          <p:nvPr/>
        </p:nvSpPr>
        <p:spPr>
          <a:xfrm>
            <a:off x="4969073" y="315397"/>
            <a:ext cx="225385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000" dirty="0"/>
              <a:t>Integrantes: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0E68D60-3098-4964-A26E-15AB9D24FFBE}"/>
              </a:ext>
            </a:extLst>
          </p:cNvPr>
          <p:cNvSpPr txBox="1"/>
          <p:nvPr/>
        </p:nvSpPr>
        <p:spPr>
          <a:xfrm>
            <a:off x="832245" y="2681615"/>
            <a:ext cx="25824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Daniel Venâncio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B89011D-D2E9-4BF5-B17A-6206E1880227}"/>
              </a:ext>
            </a:extLst>
          </p:cNvPr>
          <p:cNvSpPr txBox="1"/>
          <p:nvPr/>
        </p:nvSpPr>
        <p:spPr>
          <a:xfrm>
            <a:off x="4682727" y="2681615"/>
            <a:ext cx="24395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Gabriel Martins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2ACEB8E-5CD4-48B4-A6D1-29BD0A79FF2A}"/>
              </a:ext>
            </a:extLst>
          </p:cNvPr>
          <p:cNvSpPr txBox="1"/>
          <p:nvPr/>
        </p:nvSpPr>
        <p:spPr>
          <a:xfrm>
            <a:off x="8390335" y="2681615"/>
            <a:ext cx="25824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Raiany Ventura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DAE14E2-98E5-4F20-A2E8-395CADA4EA13}"/>
              </a:ext>
            </a:extLst>
          </p:cNvPr>
          <p:cNvSpPr txBox="1"/>
          <p:nvPr/>
        </p:nvSpPr>
        <p:spPr>
          <a:xfrm>
            <a:off x="660796" y="5342016"/>
            <a:ext cx="29253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 err="1"/>
              <a:t>Thaynara</a:t>
            </a:r>
            <a:r>
              <a:rPr lang="pt-BR" sz="2800" dirty="0"/>
              <a:t> Ferreira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CE81498-DCBC-44A4-86A4-502A2317D69D}"/>
              </a:ext>
            </a:extLst>
          </p:cNvPr>
          <p:cNvSpPr txBox="1"/>
          <p:nvPr/>
        </p:nvSpPr>
        <p:spPr>
          <a:xfrm>
            <a:off x="4682727" y="5340507"/>
            <a:ext cx="24395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Thiago Cardoso</a:t>
            </a:r>
          </a:p>
        </p:txBody>
      </p:sp>
      <p:pic>
        <p:nvPicPr>
          <p:cNvPr id="14" name="Picture 4" descr="Fatec Portas Abertas">
            <a:extLst>
              <a:ext uri="{FF2B5EF4-FFF2-40B4-BE49-F238E27FC236}">
                <a16:creationId xmlns:a16="http://schemas.microsoft.com/office/drawing/2014/main" id="{697C33C3-87BA-46AE-926E-2740D2180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4586" y="3795726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3805C2-3A33-4033-BA14-13A7CBBB5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011" y="1075771"/>
            <a:ext cx="1445112" cy="157061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5F7E3CC-65FA-4C90-AED1-82AC990C7A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23" y="1162680"/>
            <a:ext cx="1118797" cy="1549101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2CCBE8E-1C8A-4B48-83C5-74CB2F799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559" y="992764"/>
            <a:ext cx="1118797" cy="154910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C0E69477-E342-4DC9-B20E-5072B634F3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168" y="3510354"/>
            <a:ext cx="1414411" cy="183015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44F59C3-11BE-47FF-A645-0E95CCA0BB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559" y="3795726"/>
            <a:ext cx="1247887" cy="144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6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2A1CD7-A559-41E8-B2C1-17DBDB0D8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508795"/>
            <a:ext cx="9055101" cy="976312"/>
          </a:xfrm>
        </p:spPr>
        <p:txBody>
          <a:bodyPr>
            <a:normAutofit/>
          </a:bodyPr>
          <a:lstStyle/>
          <a:p>
            <a:r>
              <a:rPr lang="pt-BR" sz="4000" dirty="0" err="1"/>
              <a:t>BAe</a:t>
            </a:r>
            <a:r>
              <a:rPr lang="pt-BR" sz="4000" dirty="0"/>
              <a:t> 146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0A2BD0-F5BE-4F5D-8FF1-F19507EBD7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00600" y="1750006"/>
            <a:ext cx="6492875" cy="3221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7BF566-492F-4C74-9E9F-9ADB5BFA0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9889" y="1598613"/>
            <a:ext cx="3505199" cy="426243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/>
              <a:t>Fabricado: Reino Unido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/>
              <a:t>British Aerospace, atualmente BAE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/>
              <a:t>Abril de 1971 – Agosto de 1973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/>
              <a:t>Registrado: Bolívia</a:t>
            </a:r>
          </a:p>
        </p:txBody>
      </p:sp>
      <p:pic>
        <p:nvPicPr>
          <p:cNvPr id="8" name="Picture 4" descr="Fatec Portas Abertas">
            <a:extLst>
              <a:ext uri="{FF2B5EF4-FFF2-40B4-BE49-F238E27FC236}">
                <a16:creationId xmlns:a16="http://schemas.microsoft.com/office/drawing/2014/main" id="{51F911FB-1FBA-4DE2-B7E2-4C346910C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037" y="4053149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450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D5725F6-CB87-442D-A2F0-9A9E76B1B744}"/>
              </a:ext>
            </a:extLst>
          </p:cNvPr>
          <p:cNvSpPr txBox="1"/>
          <p:nvPr/>
        </p:nvSpPr>
        <p:spPr>
          <a:xfrm>
            <a:off x="4804232" y="2935235"/>
            <a:ext cx="368662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/>
              <a:t>Primeiro Voo</a:t>
            </a:r>
          </a:p>
        </p:txBody>
      </p:sp>
      <p:sp>
        <p:nvSpPr>
          <p:cNvPr id="7" name="Seta: Dobrada 6">
            <a:extLst>
              <a:ext uri="{FF2B5EF4-FFF2-40B4-BE49-F238E27FC236}">
                <a16:creationId xmlns:a16="http://schemas.microsoft.com/office/drawing/2014/main" id="{F5513043-9E6A-4E0E-90C5-8593C3D9640C}"/>
              </a:ext>
            </a:extLst>
          </p:cNvPr>
          <p:cNvSpPr/>
          <p:nvPr/>
        </p:nvSpPr>
        <p:spPr>
          <a:xfrm>
            <a:off x="6879774" y="1711363"/>
            <a:ext cx="1537448" cy="1044925"/>
          </a:xfrm>
          <a:prstGeom prst="bentArrow">
            <a:avLst>
              <a:gd name="adj1" fmla="val 25685"/>
              <a:gd name="adj2" fmla="val 2602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4389215-3B69-4C55-9417-BF61501A21CB}"/>
              </a:ext>
            </a:extLst>
          </p:cNvPr>
          <p:cNvSpPr txBox="1"/>
          <p:nvPr/>
        </p:nvSpPr>
        <p:spPr>
          <a:xfrm>
            <a:off x="8490860" y="1198943"/>
            <a:ext cx="36866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/>
              <a:t>Guarulhos, SP, Brasil – Rio Negro, Colômbia</a:t>
            </a:r>
          </a:p>
          <a:p>
            <a:r>
              <a:rPr lang="pt-BR" sz="3000" dirty="0"/>
              <a:t>28 de novembro.</a:t>
            </a:r>
          </a:p>
        </p:txBody>
      </p:sp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4289A5A9-C467-4B55-A64E-1656A64D9E28}"/>
              </a:ext>
            </a:extLst>
          </p:cNvPr>
          <p:cNvSpPr/>
          <p:nvPr/>
        </p:nvSpPr>
        <p:spPr>
          <a:xfrm>
            <a:off x="6096000" y="3755154"/>
            <a:ext cx="556469" cy="10156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E4348DB-3CD8-43B8-BD84-43D3127161B3}"/>
              </a:ext>
            </a:extLst>
          </p:cNvPr>
          <p:cNvSpPr txBox="1"/>
          <p:nvPr/>
        </p:nvSpPr>
        <p:spPr>
          <a:xfrm>
            <a:off x="4924847" y="4781894"/>
            <a:ext cx="34308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000" dirty="0"/>
              <a:t>ANAC negou os pedidos - 27 de novembro.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811A175C-EBA3-49BA-87F5-262E4AA7B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63" y="1420298"/>
            <a:ext cx="4066243" cy="3435274"/>
          </a:xfrm>
          <a:prstGeom prst="rect">
            <a:avLst/>
          </a:prstGeom>
        </p:spPr>
      </p:pic>
      <p:sp>
        <p:nvSpPr>
          <p:cNvPr id="22" name="Seta: Dobrada 21">
            <a:extLst>
              <a:ext uri="{FF2B5EF4-FFF2-40B4-BE49-F238E27FC236}">
                <a16:creationId xmlns:a16="http://schemas.microsoft.com/office/drawing/2014/main" id="{13D9EA40-34C9-4C45-93BE-90B627D3678A}"/>
              </a:ext>
            </a:extLst>
          </p:cNvPr>
          <p:cNvSpPr/>
          <p:nvPr/>
        </p:nvSpPr>
        <p:spPr>
          <a:xfrm flipH="1">
            <a:off x="4924846" y="1711363"/>
            <a:ext cx="1011493" cy="104492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9" name="Picture 4" descr="Fatec Portas Abertas">
            <a:extLst>
              <a:ext uri="{FF2B5EF4-FFF2-40B4-BE49-F238E27FC236}">
                <a16:creationId xmlns:a16="http://schemas.microsoft.com/office/drawing/2014/main" id="{7572FF51-22C9-4D5A-915B-7C3AF3273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68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FA047A-E609-4AC4-A496-9B9B44326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442184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Primeiro Erro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3F1A18-F4FA-4C37-A71F-205F491887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15h10</a:t>
            </a:r>
            <a:r>
              <a:rPr lang="pt-BR" sz="2800" dirty="0"/>
              <a:t> - Despachante de voo apresenta o plano: decolagem prevista as </a:t>
            </a:r>
            <a:r>
              <a:rPr lang="pt-BR" sz="2800" b="1" u="sng" dirty="0"/>
              <a:t>17 horas.</a:t>
            </a:r>
          </a:p>
          <a:p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8E4F8C1-271D-45B7-A13D-C5896BBCC1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Agente informa: tempo de rota e combustível iguais – </a:t>
            </a:r>
            <a:r>
              <a:rPr lang="pt-BR" sz="2800" b="1" u="sng" dirty="0"/>
              <a:t>ILEGAL.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15h30</a:t>
            </a:r>
            <a:r>
              <a:rPr lang="pt-BR" sz="2800" dirty="0"/>
              <a:t> – Voo é autorizado (7h antes do acidente).</a:t>
            </a:r>
          </a:p>
          <a:p>
            <a:pPr marL="0" indent="0">
              <a:buNone/>
            </a:pPr>
            <a:endParaRPr lang="pt-BR" sz="2800" b="1" u="sng" dirty="0"/>
          </a:p>
          <a:p>
            <a:endParaRPr lang="pt-BR" dirty="0"/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7234827B-103D-42F8-97C6-13FA0F1BC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084" y="3857414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ntes do prie coratehd">
            <a:hlinkClick r:id="" action="ppaction://media"/>
            <a:extLst>
              <a:ext uri="{FF2B5EF4-FFF2-40B4-BE49-F238E27FC236}">
                <a16:creationId xmlns:a16="http://schemas.microsoft.com/office/drawing/2014/main" id="{83A0B270-8488-4A73-AD1D-A7FDD11C5D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7278" y="3356449"/>
            <a:ext cx="4491880" cy="251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25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32953-06F4-49CF-83EF-1D742753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Segundo Erro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0C8784-B4E4-452D-B0BD-57AE9FC3EF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Comandante do voo instrui colocar </a:t>
            </a:r>
            <a:r>
              <a:rPr lang="pt-BR" sz="2800" b="1" u="sng" dirty="0"/>
              <a:t>9,3 toneladas de querosene.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17h18</a:t>
            </a:r>
            <a:r>
              <a:rPr lang="pt-BR" sz="2800" dirty="0"/>
              <a:t> – Decolagem do voo.</a:t>
            </a:r>
          </a:p>
          <a:p>
            <a:pPr marL="0" indent="0">
              <a:buNone/>
            </a:pPr>
            <a:endParaRPr lang="pt-BR" sz="2800" b="1" u="sng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CAD1189-2D29-45A2-81BF-D9097FA306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19h14</a:t>
            </a:r>
            <a:r>
              <a:rPr lang="pt-BR" sz="2800" dirty="0"/>
              <a:t> </a:t>
            </a:r>
            <a:r>
              <a:rPr lang="pt-BR" sz="2000" dirty="0"/>
              <a:t>– </a:t>
            </a:r>
            <a:r>
              <a:rPr lang="pt-BR" sz="2800" dirty="0"/>
              <a:t>Altitude de 30.000 pés.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19h42</a:t>
            </a:r>
            <a:r>
              <a:rPr lang="pt-BR" sz="2800" dirty="0"/>
              <a:t> – Desviar rota para Bogotá para abastecimento.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19h48</a:t>
            </a:r>
            <a:r>
              <a:rPr lang="pt-BR" sz="2800" dirty="0"/>
              <a:t> – Primeiro contato com a torre de Bogotá: libera o plano original.</a:t>
            </a:r>
            <a:endParaRPr lang="pt-BR" sz="2800" b="1" u="sng" dirty="0"/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D81DCB27-103E-4D5E-95A8-ED78196DE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dpes prime">
            <a:hlinkClick r:id="" action="ppaction://media"/>
            <a:extLst>
              <a:ext uri="{FF2B5EF4-FFF2-40B4-BE49-F238E27FC236}">
                <a16:creationId xmlns:a16="http://schemas.microsoft.com/office/drawing/2014/main" id="{81DA7A0C-F865-42FA-81DA-AD9A73B1BB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7277" y="3725963"/>
            <a:ext cx="4074797" cy="227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6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0ECA0D-5577-45B9-8403-495529608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Terceiro Erro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E8BD9F-5B5C-42F8-AA69-F24843664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pt-BR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19h30</a:t>
            </a:r>
            <a:r>
              <a:rPr lang="pt-BR" sz="2800" dirty="0"/>
              <a:t> – Pilotos conversam e fazem cálculos para saber se é possível chegar sem abastecimento.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9D1963-2A54-4A8A-A05C-BE5A4D9FEC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pt-BR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</a:t>
            </a:r>
            <a:r>
              <a:rPr lang="pt-BR" sz="2800" b="1" u="sng" dirty="0"/>
              <a:t>19h50</a:t>
            </a:r>
            <a:r>
              <a:rPr lang="pt-BR" sz="2800" dirty="0"/>
              <a:t> – A torre autoriza ir por </a:t>
            </a:r>
            <a:r>
              <a:rPr lang="pt-BR" sz="2800" dirty="0" err="1"/>
              <a:t>Waypoints</a:t>
            </a:r>
            <a:r>
              <a:rPr lang="pt-BR" sz="2800" dirty="0"/>
              <a:t> – </a:t>
            </a:r>
            <a:r>
              <a:rPr lang="pt-BR" sz="2800" b="1" u="sng" dirty="0"/>
              <a:t>Atalhos.</a:t>
            </a:r>
            <a:endParaRPr lang="pt-BR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19h52</a:t>
            </a:r>
            <a:r>
              <a:rPr lang="pt-BR" sz="2800" dirty="0"/>
              <a:t> – Pilotos decidem ir direto para Rio Negro (2h6 para o acidente).</a:t>
            </a:r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69274A9C-1D5C-4DE2-B4E3-1D6C1382B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872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102F1-4C56-4B98-B896-A71797A3D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Quarto Erro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D9EEF6-C76E-4A11-92CD-DC3E75A83E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20h15</a:t>
            </a:r>
            <a:r>
              <a:rPr lang="pt-BR" sz="2800" dirty="0"/>
              <a:t> – Gravador de voz para de funcionar.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Não calcularam o peso máximo do avião – as bagagens. 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80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714D184-71E0-4D71-AFBC-D78551DDF4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800" b="1" u="sng" dirty="0"/>
              <a:t> 21h15 </a:t>
            </a:r>
            <a:r>
              <a:rPr lang="pt-BR" sz="2800" dirty="0"/>
              <a:t>– Painel apresenta baixo nível de combustível – 30.000 pés.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800" dirty="0"/>
              <a:t> Pilotos decidem prosseguir o voo para o ponto </a:t>
            </a:r>
            <a:r>
              <a:rPr lang="pt-BR" sz="2800" b="1" u="sng" dirty="0" err="1"/>
              <a:t>Gemli</a:t>
            </a:r>
            <a:r>
              <a:rPr lang="pt-BR" sz="2800" b="1" u="sng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800" dirty="0"/>
          </a:p>
        </p:txBody>
      </p:sp>
      <p:pic>
        <p:nvPicPr>
          <p:cNvPr id="5" name="Picture 4" descr="Fatec Portas Abertas">
            <a:extLst>
              <a:ext uri="{FF2B5EF4-FFF2-40B4-BE49-F238E27FC236}">
                <a16:creationId xmlns:a16="http://schemas.microsoft.com/office/drawing/2014/main" id="{EDB628A0-4CC9-4AD2-B657-B0B717BC9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depois do quart">
            <a:hlinkClick r:id="" action="ppaction://media"/>
            <a:extLst>
              <a:ext uri="{FF2B5EF4-FFF2-40B4-BE49-F238E27FC236}">
                <a16:creationId xmlns:a16="http://schemas.microsoft.com/office/drawing/2014/main" id="{68A4721D-B5C3-4773-AB18-47ACB992D7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3025" y="3745682"/>
            <a:ext cx="4171950" cy="233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8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E6E85E1B-BAF0-4E76-9020-F607D0951F39}"/>
              </a:ext>
            </a:extLst>
          </p:cNvPr>
          <p:cNvSpPr txBox="1"/>
          <p:nvPr/>
        </p:nvSpPr>
        <p:spPr>
          <a:xfrm>
            <a:off x="7439127" y="1076482"/>
            <a:ext cx="44398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2800" dirty="0"/>
              <a:t>Desde o painel acender, voaram por mais </a:t>
            </a:r>
            <a:r>
              <a:rPr lang="pt-BR" sz="2800" b="1" u="sng" dirty="0"/>
              <a:t>29 minutos </a:t>
            </a:r>
            <a:r>
              <a:rPr lang="pt-BR" sz="2800" dirty="0"/>
              <a:t>– 312km.</a:t>
            </a:r>
            <a:endParaRPr lang="pt-BR" sz="2800" b="1" u="sng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EBF2FE0-F090-49AC-9EDF-2566F263D053}"/>
              </a:ext>
            </a:extLst>
          </p:cNvPr>
          <p:cNvSpPr txBox="1"/>
          <p:nvPr/>
        </p:nvSpPr>
        <p:spPr>
          <a:xfrm>
            <a:off x="4586258" y="2904087"/>
            <a:ext cx="323255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Observações</a:t>
            </a:r>
          </a:p>
        </p:txBody>
      </p:sp>
      <p:sp>
        <p:nvSpPr>
          <p:cNvPr id="5" name="Seta: Curva para Cima 4">
            <a:extLst>
              <a:ext uri="{FF2B5EF4-FFF2-40B4-BE49-F238E27FC236}">
                <a16:creationId xmlns:a16="http://schemas.microsoft.com/office/drawing/2014/main" id="{3097A683-7994-4C11-9156-C6F3321EDC87}"/>
              </a:ext>
            </a:extLst>
          </p:cNvPr>
          <p:cNvSpPr/>
          <p:nvPr/>
        </p:nvSpPr>
        <p:spPr>
          <a:xfrm rot="20312527">
            <a:off x="7864446" y="2872824"/>
            <a:ext cx="2252260" cy="86798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D8252A6-B54A-4817-9AFF-D3E42138DA03}"/>
              </a:ext>
            </a:extLst>
          </p:cNvPr>
          <p:cNvSpPr txBox="1"/>
          <p:nvPr/>
        </p:nvSpPr>
        <p:spPr>
          <a:xfrm>
            <a:off x="1628775" y="4248603"/>
            <a:ext cx="3043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err="1"/>
              <a:t>LaMia</a:t>
            </a:r>
            <a:r>
              <a:rPr lang="pt-BR" sz="2800" dirty="0"/>
              <a:t> estava mal financeiramente.</a:t>
            </a:r>
          </a:p>
        </p:txBody>
      </p:sp>
      <p:sp>
        <p:nvSpPr>
          <p:cNvPr id="7" name="Seta: Curva para Baixo 6">
            <a:extLst>
              <a:ext uri="{FF2B5EF4-FFF2-40B4-BE49-F238E27FC236}">
                <a16:creationId xmlns:a16="http://schemas.microsoft.com/office/drawing/2014/main" id="{7D9134C4-A5D9-4AB8-B1EB-13BF4FBF6767}"/>
              </a:ext>
            </a:extLst>
          </p:cNvPr>
          <p:cNvSpPr/>
          <p:nvPr/>
        </p:nvSpPr>
        <p:spPr>
          <a:xfrm rot="19693520" flipH="1">
            <a:off x="2445186" y="2969781"/>
            <a:ext cx="2102805" cy="68623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Seta: Dobrada 9">
            <a:extLst>
              <a:ext uri="{FF2B5EF4-FFF2-40B4-BE49-F238E27FC236}">
                <a16:creationId xmlns:a16="http://schemas.microsoft.com/office/drawing/2014/main" id="{A780C59A-1B12-41A3-8D18-EFFF41E38CFF}"/>
              </a:ext>
            </a:extLst>
          </p:cNvPr>
          <p:cNvSpPr/>
          <p:nvPr/>
        </p:nvSpPr>
        <p:spPr>
          <a:xfrm flipH="1">
            <a:off x="5414961" y="1482333"/>
            <a:ext cx="681038" cy="1213366"/>
          </a:xfrm>
          <a:prstGeom prst="bentArrow">
            <a:avLst>
              <a:gd name="adj1" fmla="val 25000"/>
              <a:gd name="adj2" fmla="val 48077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0FE867F-7A23-49A8-A91D-C910312B1B94}"/>
              </a:ext>
            </a:extLst>
          </p:cNvPr>
          <p:cNvSpPr txBox="1"/>
          <p:nvPr/>
        </p:nvSpPr>
        <p:spPr>
          <a:xfrm>
            <a:off x="2811763" y="528519"/>
            <a:ext cx="24251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Esse mesmo erro já havia acontecido outras vezes. </a:t>
            </a:r>
          </a:p>
        </p:txBody>
      </p:sp>
      <p:pic>
        <p:nvPicPr>
          <p:cNvPr id="12" name="Picture 4" descr="Fatec Portas Abertas">
            <a:extLst>
              <a:ext uri="{FF2B5EF4-FFF2-40B4-BE49-F238E27FC236}">
                <a16:creationId xmlns:a16="http://schemas.microsoft.com/office/drawing/2014/main" id="{E27F5560-4171-429C-8AA7-B8BE78727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222" y="3720065"/>
            <a:ext cx="3615800" cy="361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49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/>
      <p:bldP spid="7" grpId="0" animBg="1"/>
      <p:bldP spid="10" grpId="0" animBg="1"/>
      <p:bldP spid="11" grpId="0"/>
    </p:bldLst>
  </p:timing>
</p:sld>
</file>

<file path=ppt/theme/theme1.xml><?xml version="1.0" encoding="utf-8"?>
<a:theme xmlns:a="http://schemas.openxmlformats.org/drawingml/2006/main" name="Retrospectiva">
  <a:themeElements>
    <a:clrScheme name="Retrospectiva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538</TotalTime>
  <Words>576</Words>
  <Application>Microsoft Office PowerPoint</Application>
  <PresentationFormat>Widescreen</PresentationFormat>
  <Paragraphs>71</Paragraphs>
  <Slides>15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Retrospectiva</vt:lpstr>
      <vt:lpstr>Bae 146 - Chapecoense</vt:lpstr>
      <vt:lpstr>Apresentação do PowerPoint</vt:lpstr>
      <vt:lpstr>BAe 146</vt:lpstr>
      <vt:lpstr>Apresentação do PowerPoint</vt:lpstr>
      <vt:lpstr>Primeiro Erro</vt:lpstr>
      <vt:lpstr>Segundo Erro</vt:lpstr>
      <vt:lpstr>Terceiro Erro</vt:lpstr>
      <vt:lpstr>Quarto Erro</vt:lpstr>
      <vt:lpstr>Apresentação do PowerPoint</vt:lpstr>
      <vt:lpstr>Apresentação do PowerPoint</vt:lpstr>
      <vt:lpstr>Sexto Erro</vt:lpstr>
      <vt:lpstr>Apresentação do PowerPoint</vt:lpstr>
      <vt:lpstr>20 segundos para o impacto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BAe 146 - Chapecoense</dc:title>
  <dc:creator>Raiany Barboza</dc:creator>
  <cp:lastModifiedBy>REBECA NEVES GOUVEIA</cp:lastModifiedBy>
  <cp:revision>26</cp:revision>
  <dcterms:created xsi:type="dcterms:W3CDTF">2022-04-22T15:05:23Z</dcterms:created>
  <dcterms:modified xsi:type="dcterms:W3CDTF">2022-04-28T04:24:03Z</dcterms:modified>
</cp:coreProperties>
</file>

<file path=docProps/thumbnail.jpeg>
</file>